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74" r:id="rId3"/>
    <p:sldMasterId id="2147483707" r:id="rId4"/>
  </p:sldMasterIdLst>
  <p:notesMasterIdLst>
    <p:notesMasterId r:id="rId15"/>
  </p:notesMasterIdLst>
  <p:sldIdLst>
    <p:sldId id="257" r:id="rId5"/>
    <p:sldId id="395" r:id="rId6"/>
    <p:sldId id="407" r:id="rId7"/>
    <p:sldId id="406" r:id="rId8"/>
    <p:sldId id="402" r:id="rId9"/>
    <p:sldId id="394" r:id="rId10"/>
    <p:sldId id="391" r:id="rId11"/>
    <p:sldId id="392" r:id="rId12"/>
    <p:sldId id="408" r:id="rId13"/>
    <p:sldId id="372"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6404" autoAdjust="0"/>
  </p:normalViewPr>
  <p:slideViewPr>
    <p:cSldViewPr>
      <p:cViewPr varScale="1">
        <p:scale>
          <a:sx n="110" d="100"/>
          <a:sy n="110" d="100"/>
        </p:scale>
        <p:origin x="164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72542-8FA8-46D6-A1C8-071E7DA3AFF2}" type="datetimeFigureOut">
              <a:rPr lang="tr-TR" smtClean="0"/>
              <a:t>10.11.2022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94B6B-C4BE-49C0-8AE8-335ABD7AF007}" type="slidenum">
              <a:rPr lang="tr-TR" smtClean="0"/>
              <a:t>‹#›</a:t>
            </a:fld>
            <a:endParaRPr lang="tr-TR"/>
          </a:p>
        </p:txBody>
      </p:sp>
    </p:spTree>
    <p:extLst>
      <p:ext uri="{BB962C8B-B14F-4D97-AF65-F5344CB8AC3E}">
        <p14:creationId xmlns:p14="http://schemas.microsoft.com/office/powerpoint/2010/main" val="311554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98071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BF1F4EC-9DFD-42A3-869B-EDAE99964BCC}" type="datetimeFigureOut">
              <a:rPr lang="tr-TR" smtClean="0"/>
              <a:t>10.11.2022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3752963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BF1F4EC-9DFD-42A3-869B-EDAE99964BCC}" type="datetimeFigureOut">
              <a:rPr lang="tr-TR" smtClean="0"/>
              <a:t>10.11.2022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544033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BF1F4EC-9DFD-42A3-869B-EDAE99964BCC}" type="datetimeFigureOut">
              <a:rPr lang="tr-TR" smtClean="0"/>
              <a:t>10.11.2022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35171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BF1F4EC-9DFD-42A3-869B-EDAE99964BCC}" type="datetimeFigureOut">
              <a:rPr lang="tr-TR" smtClean="0"/>
              <a:t>10.11.2022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3471448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6BF1F4EC-9DFD-42A3-869B-EDAE99964BCC}" type="datetimeFigureOut">
              <a:rPr lang="tr-TR" smtClean="0"/>
              <a:t>10.11.2022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3157109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4121036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41221704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10617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126454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205537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2121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59108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1022487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2956056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66118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578123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7481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2653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01790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422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a:t>
            </a:r>
          </a:p>
        </p:txBody>
      </p:sp>
      <p:sp>
        <p:nvSpPr>
          <p:cNvPr id="5" name="Veri Yer Tutucusu 4"/>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06335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2121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94297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088368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Özel Düze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136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4134243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412867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224444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234751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BF1F4EC-9DFD-42A3-869B-EDAE99964BCC}" type="datetimeFigureOut">
              <a:rPr lang="tr-TR" smtClean="0"/>
              <a:t>10.11.2022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607853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BF1F4EC-9DFD-42A3-869B-EDAE99964BCC}" type="datetimeFigureOut">
              <a:rPr lang="tr-TR" smtClean="0"/>
              <a:t>10.11.2022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5E9D3CA-A0CB-4593-B584-504D50BD77DC}" type="slidenum">
              <a:rPr lang="tr-TR" smtClean="0"/>
              <a:t>‹#›</a:t>
            </a:fld>
            <a:endParaRPr lang="tr-TR"/>
          </a:p>
        </p:txBody>
      </p:sp>
    </p:spTree>
    <p:extLst>
      <p:ext uri="{BB962C8B-B14F-4D97-AF65-F5344CB8AC3E}">
        <p14:creationId xmlns:p14="http://schemas.microsoft.com/office/powerpoint/2010/main" val="1824599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4.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cxnSp>
        <p:nvCxnSpPr>
          <p:cNvPr id="7" name="Düz Bağlayıcı 6"/>
          <p:cNvCxnSpPr/>
          <p:nvPr userDrawn="1"/>
        </p:nvCxnSpPr>
        <p:spPr>
          <a:xfrm>
            <a:off x="0" y="90872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0983694"/>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700" r:id="rId3"/>
    <p:sldLayoutId id="2147483701" r:id="rId4"/>
    <p:sldLayoutId id="2147483702"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1F4EC-9DFD-42A3-869B-EDAE99964BCC}" type="datetimeFigureOut">
              <a:rPr lang="tr-TR" smtClean="0"/>
              <a:t>10.11.2022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E9D3CA-A0CB-4593-B584-504D50BD77DC}" type="slidenum">
              <a:rPr lang="tr-TR" smtClean="0"/>
              <a:t>‹#›</a:t>
            </a:fld>
            <a:endParaRPr lang="tr-TR"/>
          </a:p>
        </p:txBody>
      </p:sp>
    </p:spTree>
    <p:extLst>
      <p:ext uri="{BB962C8B-B14F-4D97-AF65-F5344CB8AC3E}">
        <p14:creationId xmlns:p14="http://schemas.microsoft.com/office/powerpoint/2010/main" val="26655564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70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709010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FF730B-5324-4D5F-A278-3A3D6A353E3A}" type="datetimeFigureOut">
              <a:rPr lang="tr-TR" smtClean="0">
                <a:solidFill>
                  <a:prstClr val="black">
                    <a:tint val="75000"/>
                  </a:prstClr>
                </a:solidFill>
              </a:rPr>
              <a:pPr/>
              <a:t>10.11.2022</a:t>
            </a:fld>
            <a:endParaRPr lang="tr-TR">
              <a:solidFill>
                <a:prstClr val="black">
                  <a:tint val="75000"/>
                </a:prstClr>
              </a:solidFill>
            </a:endParaRP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solidFill>
                <a:prstClr val="black">
                  <a:tint val="75000"/>
                </a:prstClr>
              </a:solidFill>
            </a:endParaRP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F60BF4-BF17-4AA3-928E-F8537D3E2A3D}" type="slidenum">
              <a:rPr lang="tr-TR" smtClean="0">
                <a:solidFill>
                  <a:prstClr val="black">
                    <a:tint val="75000"/>
                  </a:prstClr>
                </a:solidFill>
              </a:rPr>
              <a:pPr/>
              <a:t>‹#›</a:t>
            </a:fld>
            <a:endParaRPr lang="tr-TR">
              <a:solidFill>
                <a:prstClr val="black">
                  <a:tint val="75000"/>
                </a:prstClr>
              </a:solidFill>
            </a:endParaRPr>
          </a:p>
        </p:txBody>
      </p:sp>
      <p:cxnSp>
        <p:nvCxnSpPr>
          <p:cNvPr id="7" name="Düz Bağlayıcı 6"/>
          <p:cNvCxnSpPr/>
          <p:nvPr userDrawn="1"/>
        </p:nvCxnSpPr>
        <p:spPr>
          <a:xfrm>
            <a:off x="0" y="908720"/>
            <a:ext cx="9144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1357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lÃ¶sev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4248" y="75252"/>
            <a:ext cx="1508714" cy="756000"/>
          </a:xfrm>
          <a:prstGeom prst="rect">
            <a:avLst/>
          </a:prstGeom>
          <a:noFill/>
          <a:extLst>
            <a:ext uri="{909E8E84-426E-40DD-AFC4-6F175D3DCCD1}">
              <a14:hiddenFill xmlns:a14="http://schemas.microsoft.com/office/drawing/2010/main">
                <a:solidFill>
                  <a:srgbClr val="FFFFFF"/>
                </a:solidFill>
              </a14:hiddenFill>
            </a:ext>
          </a:extLst>
        </p:spPr>
      </p:pic>
      <p:sp>
        <p:nvSpPr>
          <p:cNvPr id="4" name="Çapraz Şerit 3"/>
          <p:cNvSpPr/>
          <p:nvPr/>
        </p:nvSpPr>
        <p:spPr>
          <a:xfrm rot="21241215">
            <a:off x="2749129" y="2052473"/>
            <a:ext cx="1948861" cy="1277074"/>
          </a:xfrm>
          <a:prstGeom prst="diagStripe">
            <a:avLst>
              <a:gd name="adj" fmla="val 7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5" name="Çapraz Şerit 4"/>
          <p:cNvSpPr/>
          <p:nvPr/>
        </p:nvSpPr>
        <p:spPr>
          <a:xfrm rot="8900530" flipV="1">
            <a:off x="4931862" y="1752652"/>
            <a:ext cx="1243590" cy="2308419"/>
          </a:xfrm>
          <a:prstGeom prst="diagStripe">
            <a:avLst>
              <a:gd name="adj" fmla="val 6770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sp>
        <p:nvSpPr>
          <p:cNvPr id="7" name="Yarım Çerçeve 6"/>
          <p:cNvSpPr/>
          <p:nvPr/>
        </p:nvSpPr>
        <p:spPr>
          <a:xfrm rot="16200000">
            <a:off x="4564455" y="1353553"/>
            <a:ext cx="914400" cy="6083886"/>
          </a:xfrm>
          <a:prstGeom prst="halfFram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solidFill>
                <a:schemeClr val="tx1"/>
              </a:solidFill>
            </a:endParaRPr>
          </a:p>
        </p:txBody>
      </p:sp>
      <p:pic>
        <p:nvPicPr>
          <p:cNvPr id="2" name="Resim 1"/>
          <p:cNvPicPr>
            <a:picLocks noChangeAspect="1"/>
          </p:cNvPicPr>
          <p:nvPr/>
        </p:nvPicPr>
        <p:blipFill>
          <a:blip r:embed="rId3"/>
          <a:stretch>
            <a:fillRect/>
          </a:stretch>
        </p:blipFill>
        <p:spPr>
          <a:xfrm>
            <a:off x="2843808" y="2890269"/>
            <a:ext cx="3282128" cy="1656000"/>
          </a:xfrm>
          <a:prstGeom prst="ellipse">
            <a:avLst/>
          </a:prstGeom>
          <a:ln>
            <a:noFill/>
          </a:ln>
          <a:effectLst>
            <a:softEdge rad="112500"/>
          </a:effectLst>
        </p:spPr>
      </p:pic>
      <p:sp>
        <p:nvSpPr>
          <p:cNvPr id="12" name="Dikdörtgen 11"/>
          <p:cNvSpPr/>
          <p:nvPr/>
        </p:nvSpPr>
        <p:spPr>
          <a:xfrm>
            <a:off x="1302825" y="4871020"/>
            <a:ext cx="6912767" cy="1446550"/>
          </a:xfrm>
          <a:prstGeom prst="rect">
            <a:avLst/>
          </a:prstGeom>
          <a:noFill/>
        </p:spPr>
        <p:txBody>
          <a:bodyPr wrap="square" lIns="91440" tIns="45720" rIns="91440" bIns="45720">
            <a:spAutoFit/>
          </a:bodyPr>
          <a:lstStyle/>
          <a:p>
            <a:pPr algn="ctr"/>
            <a:r>
              <a:rPr lang="tr-TR" sz="4400" b="1" dirty="0">
                <a:ln w="22225">
                  <a:solidFill>
                    <a:schemeClr val="accent2"/>
                  </a:solidFill>
                  <a:prstDash val="solid"/>
                </a:ln>
                <a:solidFill>
                  <a:schemeClr val="accent2">
                    <a:lumMod val="40000"/>
                    <a:lumOff val="60000"/>
                  </a:schemeClr>
                </a:solidFill>
              </a:rPr>
              <a:t>VİTAMİN DEPOSU İYİLİK MANDALİNALARI…</a:t>
            </a:r>
          </a:p>
        </p:txBody>
      </p:sp>
    </p:spTree>
    <p:extLst>
      <p:ext uri="{BB962C8B-B14F-4D97-AF65-F5344CB8AC3E}">
        <p14:creationId xmlns:p14="http://schemas.microsoft.com/office/powerpoint/2010/main" val="314353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232" y="3933056"/>
            <a:ext cx="6055779" cy="212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3131840" y="2132856"/>
            <a:ext cx="5184576" cy="1046440"/>
          </a:xfrm>
          <a:prstGeom prst="rect">
            <a:avLst/>
          </a:prstGeom>
          <a:noFill/>
        </p:spPr>
        <p:txBody>
          <a:bodyPr wrap="square" rtlCol="0">
            <a:spAutoFit/>
          </a:bodyPr>
          <a:lstStyle/>
          <a:p>
            <a:r>
              <a:rPr lang="tr-TR" sz="2400" dirty="0">
                <a:latin typeface="Arial Narrow" pitchFamily="34" charset="0"/>
              </a:rPr>
              <a:t>Kurumsal toplu siparişleriniz için: kurumsaliletisim@losev.org.tr </a:t>
            </a:r>
          </a:p>
          <a:p>
            <a:r>
              <a:rPr lang="tr-TR" sz="1400" dirty="0">
                <a:solidFill>
                  <a:schemeClr val="bg1">
                    <a:lumMod val="50000"/>
                  </a:schemeClr>
                </a:solidFill>
                <a:latin typeface="Arial Narrow" pitchFamily="34" charset="0"/>
              </a:rPr>
              <a:t>		</a:t>
            </a:r>
          </a:p>
        </p:txBody>
      </p:sp>
    </p:spTree>
    <p:extLst>
      <p:ext uri="{BB962C8B-B14F-4D97-AF65-F5344CB8AC3E}">
        <p14:creationId xmlns:p14="http://schemas.microsoft.com/office/powerpoint/2010/main" val="112949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p:cNvSpPr/>
          <p:nvPr/>
        </p:nvSpPr>
        <p:spPr>
          <a:xfrm>
            <a:off x="467544" y="3789040"/>
            <a:ext cx="7848872" cy="1754326"/>
          </a:xfrm>
          <a:prstGeom prst="rect">
            <a:avLst/>
          </a:prstGeom>
        </p:spPr>
        <p:txBody>
          <a:bodyPr wrap="square">
            <a:spAutoFit/>
          </a:bodyPr>
          <a:lstStyle/>
          <a:p>
            <a:r>
              <a:rPr lang="tr-TR" dirty="0">
                <a:ea typeface="Calibri" panose="020F0502020204030204" pitchFamily="34" charset="0"/>
              </a:rPr>
              <a:t>LÖSEV Lösemili Çocuklar Vakfı, Bakanlar Kurulu kararınca kamu yararına çalışan bir vakıftır. Bugüne kadar sayıları 65 bini aşkın Lösemi ve Kanser hastasına </a:t>
            </a:r>
            <a:r>
              <a:rPr lang="tr-TR" dirty="0">
                <a:solidFill>
                  <a:srgbClr val="000000"/>
                </a:solidFill>
                <a:ea typeface="Calibri" panose="020F0502020204030204" pitchFamily="34" charset="0"/>
                <a:cs typeface="Times New Roman" panose="02020603050405020304" pitchFamily="18" charset="0"/>
              </a:rPr>
              <a:t>bu zorlu mücadelelerine bir nebze katkı sağlamak için maddi, ayni ve sosyal destekler ulaştırırken</a:t>
            </a:r>
            <a:r>
              <a:rPr lang="tr-TR" dirty="0">
                <a:ea typeface="Calibri" panose="020F0502020204030204" pitchFamily="34" charset="0"/>
              </a:rPr>
              <a:t> 5 milyon gönüllüsüyle kanseri tamamen silmek için var gücüyle çalışmalar yürütmektedir. İnanıyoruz ki kanser tedavi edilebildiği gibi önlenebilen de bir hastalıktır. </a:t>
            </a:r>
            <a:endParaRPr lang="tr-TR" dirty="0"/>
          </a:p>
        </p:txBody>
      </p:sp>
      <p:pic>
        <p:nvPicPr>
          <p:cNvPr id="1026" name="Picture 2" descr="2 - 8 Kasım Lösemili Çocuklar Haftas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836712"/>
            <a:ext cx="3430455" cy="28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61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kdörtgen 6"/>
          <p:cNvSpPr/>
          <p:nvPr/>
        </p:nvSpPr>
        <p:spPr>
          <a:xfrm>
            <a:off x="395536" y="476672"/>
            <a:ext cx="7848872" cy="646331"/>
          </a:xfrm>
          <a:prstGeom prst="rect">
            <a:avLst/>
          </a:prstGeom>
        </p:spPr>
        <p:txBody>
          <a:bodyPr wrap="square">
            <a:spAutoFit/>
          </a:bodyPr>
          <a:lstStyle/>
          <a:p>
            <a:r>
              <a:rPr lang="tr-TR" b="1" dirty="0">
                <a:effectLst>
                  <a:outerShdw blurRad="38100" dist="38100" dir="2700000" algn="tl">
                    <a:srgbClr val="000000">
                      <a:alpha val="43137"/>
                    </a:srgbClr>
                  </a:outerShdw>
                </a:effectLst>
              </a:rPr>
              <a:t>BU AMAÇLA</a:t>
            </a:r>
            <a:r>
              <a:rPr lang="tr-TR" dirty="0"/>
              <a:t>,</a:t>
            </a:r>
          </a:p>
          <a:p>
            <a:r>
              <a:rPr lang="tr-TR" dirty="0"/>
              <a:t> </a:t>
            </a:r>
          </a:p>
        </p:txBody>
      </p:sp>
      <p:sp>
        <p:nvSpPr>
          <p:cNvPr id="2" name="Dikdörtgen 1"/>
          <p:cNvSpPr/>
          <p:nvPr/>
        </p:nvSpPr>
        <p:spPr>
          <a:xfrm>
            <a:off x="430711" y="1412776"/>
            <a:ext cx="8173737" cy="1200329"/>
          </a:xfrm>
          <a:prstGeom prst="rect">
            <a:avLst/>
          </a:prstGeom>
        </p:spPr>
        <p:txBody>
          <a:bodyPr wrap="square">
            <a:spAutoFit/>
          </a:bodyPr>
          <a:lstStyle/>
          <a:p>
            <a:r>
              <a:rPr lang="tr-TR" dirty="0"/>
              <a:t>Seferihisar’daki mandalina çiftliğimizde hiçbir kimyasal tarım ilacı, sarartan kanserojen gaz ve zehirli parafin kullanmadan yetiştirilmiş mandalinalarımızla sağlıklı beslenmenin kanserle mücadelede önemini vurgulayan bir farkındalık hareketine başladık.</a:t>
            </a:r>
          </a:p>
        </p:txBody>
      </p:sp>
      <p:pic>
        <p:nvPicPr>
          <p:cNvPr id="3" name="Resim 2"/>
          <p:cNvPicPr>
            <a:picLocks noChangeAspect="1"/>
          </p:cNvPicPr>
          <p:nvPr/>
        </p:nvPicPr>
        <p:blipFill>
          <a:blip r:embed="rId2"/>
          <a:stretch>
            <a:fillRect/>
          </a:stretch>
        </p:blipFill>
        <p:spPr>
          <a:xfrm>
            <a:off x="2267744" y="3140968"/>
            <a:ext cx="4249280" cy="2755631"/>
          </a:xfrm>
          <a:prstGeom prst="rect">
            <a:avLst/>
          </a:prstGeom>
        </p:spPr>
      </p:pic>
    </p:spTree>
    <p:extLst>
      <p:ext uri="{BB962C8B-B14F-4D97-AF65-F5344CB8AC3E}">
        <p14:creationId xmlns:p14="http://schemas.microsoft.com/office/powerpoint/2010/main" val="3634744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467544" y="4005064"/>
            <a:ext cx="8136904" cy="2585323"/>
          </a:xfrm>
          <a:prstGeom prst="rect">
            <a:avLst/>
          </a:prstGeom>
        </p:spPr>
        <p:txBody>
          <a:bodyPr wrap="square">
            <a:spAutoFit/>
          </a:bodyPr>
          <a:lstStyle/>
          <a:p>
            <a:pPr algn="just"/>
            <a:r>
              <a:rPr lang="tr-TR" dirty="0"/>
              <a:t>Tarımsal ilaçlar ve özellikle böcek öldürücüler yoğun bir çevre kirlenmesinin yanında insan sağlığına da ciddi riskler getiriyor. Zirai mücadele ilaçlarının içerisindeki zehirli maddeler insan vücuduna; deri, ağız, ve solunum yolu ile girerler. Sebze ve meyvelerde kullanılan kimyasal ilaçlar, ürün üzerinde bulaşık etki veya kalıntı bırakmaktadır. Bazı ilaçlar ise sistemik ilaçlar olup, bitkilerin genetik sistemine sirayet etmektedir. İlaçların kullanılma sırasında insanlara verdiği zararlar çok çeşitlidir. Ancak en tehlikeli olanı ağız yolu ve deriye temas yolu ile verilen zararlardır. Bu da meyvelerin raf ömrünü uzatmak ve daha parlak olmasını sağlamak amacı ile dış yüzeyinin </a:t>
            </a:r>
            <a:r>
              <a:rPr lang="tr-TR" dirty="0" err="1"/>
              <a:t>parafinlenmesi</a:t>
            </a:r>
            <a:r>
              <a:rPr lang="tr-TR" dirty="0"/>
              <a:t> ile gerçekleşmektedir.</a:t>
            </a:r>
          </a:p>
        </p:txBody>
      </p:sp>
      <p:pic>
        <p:nvPicPr>
          <p:cNvPr id="3" name="Resim 2"/>
          <p:cNvPicPr>
            <a:picLocks noChangeAspect="1"/>
          </p:cNvPicPr>
          <p:nvPr/>
        </p:nvPicPr>
        <p:blipFill>
          <a:blip r:embed="rId2"/>
          <a:stretch>
            <a:fillRect/>
          </a:stretch>
        </p:blipFill>
        <p:spPr>
          <a:xfrm>
            <a:off x="2123726" y="985530"/>
            <a:ext cx="4475249" cy="2808000"/>
          </a:xfrm>
          <a:prstGeom prst="rect">
            <a:avLst/>
          </a:prstGeom>
        </p:spPr>
      </p:pic>
      <p:sp>
        <p:nvSpPr>
          <p:cNvPr id="5" name="Dikdörtgen 4"/>
          <p:cNvSpPr/>
          <p:nvPr/>
        </p:nvSpPr>
        <p:spPr>
          <a:xfrm>
            <a:off x="827584" y="404664"/>
            <a:ext cx="3605539" cy="369332"/>
          </a:xfrm>
          <a:prstGeom prst="rect">
            <a:avLst/>
          </a:prstGeom>
        </p:spPr>
        <p:txBody>
          <a:bodyPr wrap="none">
            <a:spAutoFit/>
          </a:bodyPr>
          <a:lstStyle/>
          <a:p>
            <a:r>
              <a:rPr lang="tr-TR" b="1" dirty="0"/>
              <a:t>ÇÜNKÜ UÇURUMUN KIYISINDAYIZ…</a:t>
            </a:r>
          </a:p>
        </p:txBody>
      </p:sp>
    </p:spTree>
    <p:extLst>
      <p:ext uri="{BB962C8B-B14F-4D97-AF65-F5344CB8AC3E}">
        <p14:creationId xmlns:p14="http://schemas.microsoft.com/office/powerpoint/2010/main" val="1719353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etin kutusu 2"/>
          <p:cNvSpPr txBox="1"/>
          <p:nvPr/>
        </p:nvSpPr>
        <p:spPr>
          <a:xfrm rot="20601395">
            <a:off x="199144" y="4158052"/>
            <a:ext cx="1224136" cy="1569660"/>
          </a:xfrm>
          <a:prstGeom prst="rect">
            <a:avLst/>
          </a:prstGeom>
          <a:noFill/>
        </p:spPr>
        <p:txBody>
          <a:bodyPr wrap="square" rtlCol="0">
            <a:spAutoFit/>
          </a:bodyPr>
          <a:lstStyle/>
          <a:p>
            <a:r>
              <a:rPr lang="tr-TR" sz="9600" dirty="0">
                <a:solidFill>
                  <a:schemeClr val="accent2"/>
                </a:solidFill>
                <a:sym typeface="Wingdings" panose="05000000000000000000" pitchFamily="2" charset="2"/>
              </a:rPr>
              <a:t></a:t>
            </a:r>
            <a:endParaRPr lang="tr-TR" sz="9600" dirty="0">
              <a:solidFill>
                <a:schemeClr val="accent2"/>
              </a:solidFill>
            </a:endParaRPr>
          </a:p>
        </p:txBody>
      </p:sp>
      <p:sp>
        <p:nvSpPr>
          <p:cNvPr id="5" name="Dikdörtgen 4"/>
          <p:cNvSpPr/>
          <p:nvPr/>
        </p:nvSpPr>
        <p:spPr>
          <a:xfrm>
            <a:off x="1225873" y="3788720"/>
            <a:ext cx="6424215" cy="2308324"/>
          </a:xfrm>
          <a:prstGeom prst="rect">
            <a:avLst/>
          </a:prstGeom>
        </p:spPr>
        <p:txBody>
          <a:bodyPr wrap="square">
            <a:spAutoFit/>
          </a:bodyPr>
          <a:lstStyle/>
          <a:p>
            <a:pPr algn="just"/>
            <a:r>
              <a:rPr lang="tr-TR" dirty="0"/>
              <a:t>LÖSEV olarak hayatımızı çocuklarımıza adayıp yüzde 100 tedavi oranı ile onlara hayat vermeye odaklanırken diğer yandan lösemi ve kanser canavarı ile savaşıyoruz...</a:t>
            </a:r>
          </a:p>
          <a:p>
            <a:pPr algn="just"/>
            <a:r>
              <a:rPr lang="tr-TR" dirty="0"/>
              <a:t>Amacımız sadece lösemi ve kanser olan çocuklarımızı sağlıklarına kavuşturmak değil, sağlıklı bireylerin de kanser olmasını önlemek…</a:t>
            </a:r>
          </a:p>
          <a:p>
            <a:pPr algn="just"/>
            <a:r>
              <a:rPr lang="tr-TR" dirty="0"/>
              <a:t>Kanseri önlemenin yolu sağlıklı beslenmeden, sağlıklı beslenmemenin yolu ise doğal tarım uygulamaları ile elde edilmiş meyve ve sebzelerden geçiyor. </a:t>
            </a:r>
          </a:p>
        </p:txBody>
      </p:sp>
      <p:sp>
        <p:nvSpPr>
          <p:cNvPr id="7" name="Dikdörtgen 6"/>
          <p:cNvSpPr/>
          <p:nvPr/>
        </p:nvSpPr>
        <p:spPr>
          <a:xfrm>
            <a:off x="539552" y="332656"/>
            <a:ext cx="2865977" cy="369332"/>
          </a:xfrm>
          <a:prstGeom prst="rect">
            <a:avLst/>
          </a:prstGeom>
        </p:spPr>
        <p:txBody>
          <a:bodyPr wrap="none">
            <a:spAutoFit/>
          </a:bodyPr>
          <a:lstStyle/>
          <a:p>
            <a:r>
              <a:rPr lang="tr-TR" b="1" dirty="0">
                <a:latin typeface="Arial Narrow" pitchFamily="34" charset="0"/>
              </a:rPr>
              <a:t>HAYATIMIZ ÇOCUKLARIMIZ…</a:t>
            </a:r>
          </a:p>
        </p:txBody>
      </p:sp>
      <p:pic>
        <p:nvPicPr>
          <p:cNvPr id="8" name="Resim 7"/>
          <p:cNvPicPr>
            <a:picLocks noChangeAspect="1"/>
          </p:cNvPicPr>
          <p:nvPr/>
        </p:nvPicPr>
        <p:blipFill>
          <a:blip r:embed="rId2"/>
          <a:stretch>
            <a:fillRect/>
          </a:stretch>
        </p:blipFill>
        <p:spPr>
          <a:xfrm>
            <a:off x="4572000" y="580455"/>
            <a:ext cx="3183453" cy="3240000"/>
          </a:xfrm>
          <a:prstGeom prst="rect">
            <a:avLst/>
          </a:prstGeom>
        </p:spPr>
      </p:pic>
      <p:pic>
        <p:nvPicPr>
          <p:cNvPr id="9" name="Picture 2" descr="LÖSEV'DEN DEV KAMPANY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7" y="709386"/>
            <a:ext cx="3054529"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2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611560" y="548680"/>
            <a:ext cx="4572000" cy="1200329"/>
          </a:xfrm>
          <a:prstGeom prst="rect">
            <a:avLst/>
          </a:prstGeom>
        </p:spPr>
        <p:txBody>
          <a:bodyPr>
            <a:spAutoFit/>
          </a:bodyPr>
          <a:lstStyle/>
          <a:p>
            <a:r>
              <a:rPr lang="tr-TR" sz="1600" b="1" dirty="0">
                <a:effectLst>
                  <a:outerShdw blurRad="38100" dist="38100" dir="2700000" algn="tl">
                    <a:srgbClr val="000000">
                      <a:alpha val="43137"/>
                    </a:srgbClr>
                  </a:outerShdw>
                </a:effectLst>
                <a:latin typeface="+mj-lt"/>
              </a:rPr>
              <a:t>BU AMAÇLA</a:t>
            </a:r>
            <a:r>
              <a:rPr lang="tr-TR" b="1" dirty="0">
                <a:effectLst>
                  <a:outerShdw blurRad="38100" dist="38100" dir="2700000" algn="tl">
                    <a:srgbClr val="000000">
                      <a:alpha val="43137"/>
                    </a:srgbClr>
                  </a:outerShdw>
                </a:effectLst>
                <a:latin typeface="+mj-lt"/>
              </a:rPr>
              <a:t>,</a:t>
            </a:r>
          </a:p>
          <a:p>
            <a:br>
              <a:rPr lang="tr-TR" b="1" dirty="0">
                <a:latin typeface="+mj-lt"/>
              </a:rPr>
            </a:br>
            <a:r>
              <a:rPr lang="tr-TR" b="1" dirty="0">
                <a:latin typeface="+mj-lt"/>
              </a:rPr>
              <a:t>TEK KATKI MADDESİ SEVGİ OLAN MANDALİNALAR ÜRETİYORUZ</a:t>
            </a:r>
            <a:r>
              <a:rPr lang="tr-TR" b="1" dirty="0">
                <a:latin typeface="Arial Narrow" pitchFamily="34" charset="0"/>
              </a:rPr>
              <a:t>…</a:t>
            </a:r>
            <a:endParaRPr lang="tr-TR" dirty="0"/>
          </a:p>
        </p:txBody>
      </p:sp>
      <p:sp>
        <p:nvSpPr>
          <p:cNvPr id="5" name="Dikdörtgen 4"/>
          <p:cNvSpPr/>
          <p:nvPr/>
        </p:nvSpPr>
        <p:spPr>
          <a:xfrm>
            <a:off x="467544" y="4365104"/>
            <a:ext cx="8064896" cy="1200329"/>
          </a:xfrm>
          <a:prstGeom prst="rect">
            <a:avLst/>
          </a:prstGeom>
        </p:spPr>
        <p:txBody>
          <a:bodyPr wrap="square">
            <a:spAutoFit/>
          </a:bodyPr>
          <a:lstStyle/>
          <a:p>
            <a:pPr algn="just"/>
            <a:r>
              <a:rPr lang="tr-TR" dirty="0"/>
              <a:t>LÖSEV Seferihisar Çiftliğinde üretilen, LÖSEV Gıda </a:t>
            </a:r>
            <a:r>
              <a:rPr lang="tr-TR" dirty="0" err="1"/>
              <a:t>Labaratuvarları’nda</a:t>
            </a:r>
            <a:r>
              <a:rPr lang="tr-TR" dirty="0"/>
              <a:t> test edilip doğallığı onaylanan tarım ilaçsız, kimyasal katkısız ve </a:t>
            </a:r>
            <a:r>
              <a:rPr lang="tr-TR" dirty="0" err="1"/>
              <a:t>parafinsiz</a:t>
            </a:r>
            <a:r>
              <a:rPr lang="tr-TR" dirty="0"/>
              <a:t> mandalinalarımızla sağlıklı beslenmenin kanserle mücadelede önemini vurgulayan bir farkındalık hareketine sizlerle birlikte imza atmayı hedefliyoruz.</a:t>
            </a:r>
          </a:p>
        </p:txBody>
      </p:sp>
      <p:pic>
        <p:nvPicPr>
          <p:cNvPr id="6" name="Resim 5"/>
          <p:cNvPicPr>
            <a:picLocks noChangeAspect="1"/>
          </p:cNvPicPr>
          <p:nvPr/>
        </p:nvPicPr>
        <p:blipFill>
          <a:blip r:embed="rId2"/>
          <a:stretch>
            <a:fillRect/>
          </a:stretch>
        </p:blipFill>
        <p:spPr>
          <a:xfrm>
            <a:off x="2613116" y="1720235"/>
            <a:ext cx="3773751" cy="2523963"/>
          </a:xfrm>
          <a:prstGeom prst="rect">
            <a:avLst/>
          </a:prstGeom>
        </p:spPr>
      </p:pic>
    </p:spTree>
    <p:extLst>
      <p:ext uri="{BB962C8B-B14F-4D97-AF65-F5344CB8AC3E}">
        <p14:creationId xmlns:p14="http://schemas.microsoft.com/office/powerpoint/2010/main" val="204064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404664"/>
            <a:ext cx="8168060" cy="1077218"/>
          </a:xfrm>
          <a:prstGeom prst="rect">
            <a:avLst/>
          </a:prstGeom>
        </p:spPr>
        <p:txBody>
          <a:bodyPr wrap="square">
            <a:spAutoFit/>
          </a:bodyPr>
          <a:lstStyle/>
          <a:p>
            <a:r>
              <a:rPr lang="tr-TR" sz="3200" dirty="0">
                <a:solidFill>
                  <a:prstClr val="black"/>
                </a:solidFill>
                <a:ea typeface="+mj-ea"/>
                <a:cs typeface="+mj-cs"/>
              </a:rPr>
              <a:t>LÖSEV ÇİFTİLİĞİNDE DOĞALLIK O KADAR ÖNEMLİ Kİ…</a:t>
            </a:r>
            <a:endParaRPr lang="tr-TR" sz="3200" dirty="0">
              <a:latin typeface="Arial" pitchFamily="34" charset="0"/>
              <a:ea typeface="Calibri"/>
              <a:cs typeface="Arial"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640354"/>
            <a:ext cx="3384373" cy="2304000"/>
          </a:xfrm>
          <a:prstGeom prst="ellipse">
            <a:avLst/>
          </a:prstGeom>
          <a:ln>
            <a:noFill/>
          </a:ln>
          <a:effectLst>
            <a:softEdge rad="112500"/>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077072"/>
            <a:ext cx="3391441" cy="230024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ikdörtgen 1"/>
          <p:cNvSpPr/>
          <p:nvPr/>
        </p:nvSpPr>
        <p:spPr>
          <a:xfrm>
            <a:off x="4315266" y="1915191"/>
            <a:ext cx="4572000" cy="1200329"/>
          </a:xfrm>
          <a:prstGeom prst="rect">
            <a:avLst/>
          </a:prstGeom>
        </p:spPr>
        <p:txBody>
          <a:bodyPr>
            <a:spAutoFit/>
          </a:bodyPr>
          <a:lstStyle/>
          <a:p>
            <a:pPr algn="just"/>
            <a:r>
              <a:rPr lang="tr-TR" dirty="0"/>
              <a:t>Ekolojik dengeyi bozmadan, kimyasal kullanmadan iyi tarım uygulamaları ile ürettiğimiz mandalinalarımızı korumak UĞUR BÖCEKLERİNİN işi mesela…</a:t>
            </a:r>
          </a:p>
        </p:txBody>
      </p:sp>
      <p:sp>
        <p:nvSpPr>
          <p:cNvPr id="4" name="Dikdörtgen 3"/>
          <p:cNvSpPr/>
          <p:nvPr/>
        </p:nvSpPr>
        <p:spPr>
          <a:xfrm>
            <a:off x="4372677" y="4904029"/>
            <a:ext cx="4572000" cy="646331"/>
          </a:xfrm>
          <a:prstGeom prst="rect">
            <a:avLst/>
          </a:prstGeom>
        </p:spPr>
        <p:txBody>
          <a:bodyPr>
            <a:spAutoFit/>
          </a:bodyPr>
          <a:lstStyle/>
          <a:p>
            <a:pPr algn="just"/>
            <a:r>
              <a:rPr lang="tr-TR" dirty="0"/>
              <a:t>Doğal meyvenin üzerinde dinlenmekse minik SALYANGOZ un…</a:t>
            </a:r>
          </a:p>
        </p:txBody>
      </p:sp>
    </p:spTree>
    <p:extLst>
      <p:ext uri="{BB962C8B-B14F-4D97-AF65-F5344CB8AC3E}">
        <p14:creationId xmlns:p14="http://schemas.microsoft.com/office/powerpoint/2010/main" val="216280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11560" y="1772816"/>
            <a:ext cx="8168060" cy="1415772"/>
          </a:xfrm>
          <a:prstGeom prst="rect">
            <a:avLst/>
          </a:prstGeom>
        </p:spPr>
        <p:txBody>
          <a:bodyPr wrap="square">
            <a:spAutoFit/>
          </a:bodyPr>
          <a:lstStyle/>
          <a:p>
            <a:endParaRPr lang="tr-TR" dirty="0">
              <a:latin typeface="Arial Narrow" pitchFamily="34" charset="0"/>
              <a:ea typeface="Calibri"/>
              <a:cs typeface="Arial" pitchFamily="34" charset="0"/>
            </a:endParaRPr>
          </a:p>
          <a:p>
            <a:endParaRPr lang="tr-TR" dirty="0">
              <a:latin typeface="Arial Narrow" pitchFamily="34" charset="0"/>
              <a:ea typeface="Calibri"/>
              <a:cs typeface="Arial" pitchFamily="34" charset="0"/>
            </a:endParaRPr>
          </a:p>
          <a:p>
            <a:endParaRPr lang="tr-TR" dirty="0">
              <a:latin typeface="Arial Narrow" pitchFamily="34" charset="0"/>
              <a:ea typeface="Calibri"/>
              <a:cs typeface="Arial" pitchFamily="34" charset="0"/>
            </a:endParaRPr>
          </a:p>
          <a:p>
            <a:endParaRPr lang="tr-TR" sz="1600" dirty="0">
              <a:latin typeface="Arial" pitchFamily="34" charset="0"/>
              <a:ea typeface="Calibri"/>
              <a:cs typeface="Arial" pitchFamily="34" charset="0"/>
            </a:endParaRPr>
          </a:p>
          <a:p>
            <a:endParaRPr lang="tr-TR" sz="1600" dirty="0">
              <a:latin typeface="Arial" pitchFamily="34" charset="0"/>
              <a:ea typeface="Calibri"/>
              <a:cs typeface="Arial" pitchFamily="34" charset="0"/>
            </a:endParaRPr>
          </a:p>
        </p:txBody>
      </p:sp>
      <p:sp>
        <p:nvSpPr>
          <p:cNvPr id="9" name="Dikdörtgen 8"/>
          <p:cNvSpPr/>
          <p:nvPr/>
        </p:nvSpPr>
        <p:spPr>
          <a:xfrm>
            <a:off x="4030024" y="3244334"/>
            <a:ext cx="290464" cy="369332"/>
          </a:xfrm>
          <a:prstGeom prst="rect">
            <a:avLst/>
          </a:prstGeom>
        </p:spPr>
        <p:txBody>
          <a:bodyPr wrap="none">
            <a:spAutoFit/>
          </a:bodyPr>
          <a:lstStyle/>
          <a:p>
            <a:pPr>
              <a:defRPr/>
            </a:pPr>
            <a:r>
              <a:rPr lang="tr-TR" dirty="0"/>
              <a:t>  </a:t>
            </a:r>
          </a:p>
        </p:txBody>
      </p:sp>
      <p:sp>
        <p:nvSpPr>
          <p:cNvPr id="2" name="Dikdörtgen 1"/>
          <p:cNvSpPr/>
          <p:nvPr/>
        </p:nvSpPr>
        <p:spPr>
          <a:xfrm>
            <a:off x="755576" y="759958"/>
            <a:ext cx="7508185" cy="1200329"/>
          </a:xfrm>
          <a:prstGeom prst="rect">
            <a:avLst/>
          </a:prstGeom>
        </p:spPr>
        <p:txBody>
          <a:bodyPr wrap="square">
            <a:spAutoFit/>
          </a:bodyPr>
          <a:lstStyle/>
          <a:p>
            <a:pPr algn="ctr"/>
            <a:r>
              <a:rPr lang="tr-TR" sz="2400" dirty="0"/>
              <a:t>TADINI ÇIKARMAK İSE BAŞTA LÖSEMİ VE KANSERLE SAVAŞAN KAHRAMANLARIMIZ OLMAK ÜZERE,</a:t>
            </a:r>
            <a:br>
              <a:rPr lang="tr-TR" sz="2400" dirty="0"/>
            </a:br>
            <a:r>
              <a:rPr lang="tr-TR" sz="2400" dirty="0"/>
              <a:t>SAĞLIĞININ DEĞERİNİ BİLEN SİZ TÜRK HALKINA KALIYOR…</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40" y="2708920"/>
            <a:ext cx="3493714"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3"/>
          <a:stretch>
            <a:fillRect/>
          </a:stretch>
        </p:blipFill>
        <p:spPr>
          <a:xfrm>
            <a:off x="4427984" y="2708920"/>
            <a:ext cx="3432345" cy="3493311"/>
          </a:xfrm>
          <a:prstGeom prst="rect">
            <a:avLst/>
          </a:prstGeom>
        </p:spPr>
      </p:pic>
    </p:spTree>
    <p:extLst>
      <p:ext uri="{BB962C8B-B14F-4D97-AF65-F5344CB8AC3E}">
        <p14:creationId xmlns:p14="http://schemas.microsoft.com/office/powerpoint/2010/main" val="3381002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67544" y="1011928"/>
            <a:ext cx="8208912" cy="3054234"/>
          </a:xfrm>
          <a:prstGeom prst="rect">
            <a:avLst/>
          </a:prstGeom>
        </p:spPr>
        <p:txBody>
          <a:bodyPr wrap="square">
            <a:spAutoFit/>
          </a:bodyPr>
          <a:lstStyle/>
          <a:p>
            <a:pPr indent="449580">
              <a:lnSpc>
                <a:spcPct val="107000"/>
              </a:lnSpc>
              <a:spcAft>
                <a:spcPts val="800"/>
              </a:spcAft>
            </a:pPr>
            <a:r>
              <a:rPr lang="tr-TR" dirty="0">
                <a:ea typeface="Calibri" panose="020F0502020204030204" pitchFamily="34" charset="0"/>
                <a:cs typeface="Times New Roman" panose="02020603050405020304" pitchFamily="18" charset="0"/>
              </a:rPr>
              <a:t>Halk sağlığı için üretiyor, öncelikle kayıtlı Lösemi ve Kanser hastası ailelerimize, destekleri ile çocuklarımıza umut olan bağışçılarımıza armağan ediyor kalan kısmını da LSV Dükkan markası altında halka arz edip elde edilen gelir ile  yine çocuklarımızın tamamen ücretsiz sağlık ve eğitim giderlerine kaynak oluşturuyoruz.</a:t>
            </a:r>
          </a:p>
          <a:p>
            <a:pPr indent="449580">
              <a:lnSpc>
                <a:spcPct val="107000"/>
              </a:lnSpc>
              <a:spcAft>
                <a:spcPts val="800"/>
              </a:spcAft>
            </a:pPr>
            <a:r>
              <a:rPr lang="tr-TR" dirty="0">
                <a:ea typeface="Calibri" panose="020F0502020204030204" pitchFamily="34" charset="0"/>
                <a:cs typeface="Times New Roman" panose="02020603050405020304" pitchFamily="18" charset="0"/>
              </a:rPr>
              <a:t>Seferihisar'da topladığımız meyveleri, Ankara’da yer alan Lösemili Çocuklar Köyümüzde iyileşen gençlerimiz ve gönüllülerimizle beraber ayrıştırıp iyilik mandalinalarını yolculuğa hazırlıyoruz…</a:t>
            </a:r>
          </a:p>
          <a:p>
            <a:pPr indent="449580">
              <a:lnSpc>
                <a:spcPct val="107000"/>
              </a:lnSpc>
              <a:spcAft>
                <a:spcPts val="800"/>
              </a:spcAft>
            </a:pPr>
            <a:endParaRPr lang="tr-TR" dirty="0">
              <a:ea typeface="Calibri" panose="020F0502020204030204" pitchFamily="34" charset="0"/>
              <a:cs typeface="Times New Roman" panose="02020603050405020304" pitchFamily="18" charset="0"/>
            </a:endParaRPr>
          </a:p>
          <a:p>
            <a:pPr indent="449580">
              <a:lnSpc>
                <a:spcPct val="107000"/>
              </a:lnSpc>
              <a:spcAft>
                <a:spcPts val="800"/>
              </a:spcAft>
            </a:pPr>
            <a:r>
              <a:rPr lang="tr-TR" b="1" dirty="0">
                <a:ea typeface="Calibri" panose="020F0502020204030204" pitchFamily="34" charset="0"/>
                <a:cs typeface="Times New Roman" panose="02020603050405020304" pitchFamily="18" charset="0"/>
              </a:rPr>
              <a:t>Sizleri de bu mutluluğu paylaşmaya davet ediyoruz…</a:t>
            </a:r>
          </a:p>
        </p:txBody>
      </p:sp>
      <p:pic>
        <p:nvPicPr>
          <p:cNvPr id="6" name="Resim 5"/>
          <p:cNvPicPr>
            <a:picLocks noChangeAspect="1"/>
          </p:cNvPicPr>
          <p:nvPr/>
        </p:nvPicPr>
        <p:blipFill>
          <a:blip r:embed="rId2"/>
          <a:stretch>
            <a:fillRect/>
          </a:stretch>
        </p:blipFill>
        <p:spPr>
          <a:xfrm>
            <a:off x="2987824" y="4066162"/>
            <a:ext cx="2758460" cy="2592000"/>
          </a:xfrm>
          <a:prstGeom prst="rect">
            <a:avLst/>
          </a:prstGeom>
        </p:spPr>
      </p:pic>
    </p:spTree>
    <p:extLst>
      <p:ext uri="{BB962C8B-B14F-4D97-AF65-F5344CB8AC3E}">
        <p14:creationId xmlns:p14="http://schemas.microsoft.com/office/powerpoint/2010/main" val="1388419078"/>
      </p:ext>
    </p:extLst>
  </p:cSld>
  <p:clrMapOvr>
    <a:masterClrMapping/>
  </p:clrMapOvr>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129511</TotalTime>
  <Words>468</Words>
  <Application>Microsoft Office PowerPoint</Application>
  <PresentationFormat>Ekran Gösterisi (4:3)</PresentationFormat>
  <Paragraphs>29</Paragraphs>
  <Slides>10</Slides>
  <Notes>0</Notes>
  <HiddenSlides>0</HiddenSlides>
  <MMClips>0</MMClips>
  <ScaleCrop>false</ScaleCrop>
  <HeadingPairs>
    <vt:vector size="6" baseType="variant">
      <vt:variant>
        <vt:lpstr>Kullanılan Yazı Tipleri</vt:lpstr>
      </vt:variant>
      <vt:variant>
        <vt:i4>4</vt:i4>
      </vt:variant>
      <vt:variant>
        <vt:lpstr>Tema</vt:lpstr>
      </vt:variant>
      <vt:variant>
        <vt:i4>4</vt:i4>
      </vt:variant>
      <vt:variant>
        <vt:lpstr>Slayt Başlıkları</vt:lpstr>
      </vt:variant>
      <vt:variant>
        <vt:i4>10</vt:i4>
      </vt:variant>
    </vt:vector>
  </HeadingPairs>
  <TitlesOfParts>
    <vt:vector size="18" baseType="lpstr">
      <vt:lpstr>Arial</vt:lpstr>
      <vt:lpstr>Arial Narrow</vt:lpstr>
      <vt:lpstr>Calibri</vt:lpstr>
      <vt:lpstr>Calibri Light</vt:lpstr>
      <vt:lpstr>1_Ofis Teması</vt:lpstr>
      <vt:lpstr>1_Özel Tasarım</vt:lpstr>
      <vt:lpstr>Özel Tasarım</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KURUMSAL SUNUM</dc:title>
  <dc:subject>LÖSEV KURUMSAL TANITIM</dc:subject>
  <dc:creator>SELMA TOKAY</dc:creator>
  <cp:lastModifiedBy>Lösev Okul</cp:lastModifiedBy>
  <cp:revision>253</cp:revision>
  <dcterms:created xsi:type="dcterms:W3CDTF">2019-06-24T09:16:08Z</dcterms:created>
  <dcterms:modified xsi:type="dcterms:W3CDTF">2022-11-10T09:16:51Z</dcterms:modified>
</cp:coreProperties>
</file>